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trictFirstAndLastChars="0" saveSubsetFonts="1" autoCompressPictures="0">
  <p:sldMasterIdLst>
    <p:sldMasterId id="2147483648" r:id="rId1"/>
    <p:sldMasterId id="2147483651" r:id="rId2"/>
    <p:sldMasterId id="2147483656" r:id="rId3"/>
  </p:sldMasterIdLst>
  <p:notesMasterIdLst>
    <p:notesMasterId r:id="rId14"/>
  </p:notesMasterIdLst>
  <p:sldIdLst>
    <p:sldId id="284" r:id="rId4"/>
    <p:sldId id="257" r:id="rId5"/>
    <p:sldId id="268" r:id="rId6"/>
    <p:sldId id="259" r:id="rId7"/>
    <p:sldId id="271" r:id="rId8"/>
    <p:sldId id="262" r:id="rId9"/>
    <p:sldId id="283" r:id="rId10"/>
    <p:sldId id="260" r:id="rId11"/>
    <p:sldId id="272" r:id="rId12"/>
    <p:sldId id="282" r:id="rId13"/>
  </p:sldIdLst>
  <p:sldSz cx="8961438" cy="6721475"/>
  <p:notesSz cx="6797675" cy="9926638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93">
          <p15:clr>
            <a:srgbClr val="A4A3A4"/>
          </p15:clr>
        </p15:guide>
        <p15:guide id="2" pos="5535">
          <p15:clr>
            <a:srgbClr val="A4A3A4"/>
          </p15:clr>
        </p15:guide>
        <p15:guide id="3" pos="119">
          <p15:clr>
            <a:srgbClr val="A4A3A4"/>
          </p15:clr>
        </p15:guide>
        <p15:guide id="4" pos="366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42">
          <p15:clr>
            <a:srgbClr val="A4A3A4"/>
          </p15:clr>
        </p15:guide>
      </p15:notesGuideLst>
    </p:ext>
    <p:ext uri="http://customooxmlschemas.google.com/">
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5" roundtripDataSignature="AMtx7mggHTocux73eUUS8qCNXO43N9vIV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850"/>
    <p:restoredTop sz="94479"/>
  </p:normalViewPr>
  <p:slideViewPr>
    <p:cSldViewPr snapToGrid="0">
      <p:cViewPr varScale="1">
        <p:scale>
          <a:sx n="108" d="100"/>
          <a:sy n="108" d="100"/>
        </p:scale>
        <p:origin x="1064" y="200"/>
      </p:cViewPr>
      <p:guideLst>
        <p:guide orient="horz" pos="293"/>
        <p:guide pos="5535"/>
        <p:guide pos="119"/>
        <p:guide pos="3664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3127"/>
        <p:guide pos="2142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customschemas.google.com/relationships/presentationmetadata" Target="metadata"/><Relationship Id="rId10" Type="http://schemas.openxmlformats.org/officeDocument/2006/relationships/slide" Target="slides/slide7.xml"/><Relationship Id="rId19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487363" y="620713"/>
            <a:ext cx="5827712" cy="43703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472065" y="5333979"/>
            <a:ext cx="5859954" cy="1229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0519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20"/>
              <a:buFont typeface="Arial"/>
              <a:buChar char="▪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0519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2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▫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9023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24"/>
              <a:buFont typeface="Arial"/>
              <a:buChar char="-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 txBox="1">
            <a:spLocks noGrp="1"/>
          </p:cNvSpPr>
          <p:nvPr>
            <p:ph type="sldNum" idx="12"/>
          </p:nvPr>
        </p:nvSpPr>
        <p:spPr>
          <a:xfrm>
            <a:off x="6140848" y="9545294"/>
            <a:ext cx="191168" cy="185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6;n"/>
          <p:cNvSpPr txBox="1">
            <a:spLocks noGrp="1"/>
          </p:cNvSpPr>
          <p:nvPr>
            <p:ph type="ftr" idx="11"/>
          </p:nvPr>
        </p:nvSpPr>
        <p:spPr>
          <a:xfrm>
            <a:off x="6331953" y="110938"/>
            <a:ext cx="65" cy="122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3:notes"/>
          <p:cNvSpPr txBox="1">
            <a:spLocks noGrp="1"/>
          </p:cNvSpPr>
          <p:nvPr>
            <p:ph type="body" idx="1"/>
          </p:nvPr>
        </p:nvSpPr>
        <p:spPr>
          <a:xfrm>
            <a:off x="472065" y="5333979"/>
            <a:ext cx="5859954" cy="12291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87363" y="620713"/>
            <a:ext cx="5827712" cy="43703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4:notes"/>
          <p:cNvSpPr txBox="1">
            <a:spLocks noGrp="1"/>
          </p:cNvSpPr>
          <p:nvPr>
            <p:ph type="body" idx="1"/>
          </p:nvPr>
        </p:nvSpPr>
        <p:spPr>
          <a:xfrm>
            <a:off x="472065" y="5333979"/>
            <a:ext cx="5859954" cy="12291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87363" y="620713"/>
            <a:ext cx="5827712" cy="43703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5:notes"/>
          <p:cNvSpPr txBox="1">
            <a:spLocks noGrp="1"/>
          </p:cNvSpPr>
          <p:nvPr>
            <p:ph type="body" idx="1"/>
          </p:nvPr>
        </p:nvSpPr>
        <p:spPr>
          <a:xfrm>
            <a:off x="472065" y="5333979"/>
            <a:ext cx="5859954" cy="12291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87363" y="620713"/>
            <a:ext cx="5827712" cy="43703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5:notes"/>
          <p:cNvSpPr txBox="1">
            <a:spLocks noGrp="1"/>
          </p:cNvSpPr>
          <p:nvPr>
            <p:ph type="body" idx="1"/>
          </p:nvPr>
        </p:nvSpPr>
        <p:spPr>
          <a:xfrm>
            <a:off x="472065" y="5333979"/>
            <a:ext cx="5859954" cy="12291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87363" y="620713"/>
            <a:ext cx="5827712" cy="43703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788687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Google Shape;21;p9"/>
          <p:cNvGraphicFramePr/>
          <p:nvPr/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3" r:id="rId3" imgW="1587" imgH="1587" progId="TCLayout.ActiveDocument.1">
                  <p:embed/>
                </p:oleObj>
              </mc:Choice>
              <mc:Fallback>
                <p:oleObj r:id="rId3" imgW="1587" imgH="1587" progId="TCLayout.ActiveDocument.1">
                  <p:embed/>
                  <p:pic>
                    <p:nvPicPr>
                      <p:cNvPr id="21" name="Google Shape;21;p9"/>
                      <p:cNvPicPr preferRelativeResize="0"/>
                      <p:nvPr/>
                    </p:nvPicPr>
                    <p:blipFill rotWithShape="1">
                      <a:blip r:embed="rId4">
                        <a:alphaModFix/>
                      </a:blip>
                      <a:srcRect/>
                      <a:stretch/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Google Shape;22;p9"/>
          <p:cNvSpPr txBox="1">
            <a:spLocks noGrp="1"/>
          </p:cNvSpPr>
          <p:nvPr>
            <p:ph type="title"/>
          </p:nvPr>
        </p:nvSpPr>
        <p:spPr>
          <a:xfrm>
            <a:off x="171451" y="230188"/>
            <a:ext cx="8618537" cy="292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23" name="Google Shape;23;p9"/>
          <p:cNvCxnSpPr/>
          <p:nvPr/>
        </p:nvCxnSpPr>
        <p:spPr>
          <a:xfrm>
            <a:off x="88960" y="887678"/>
            <a:ext cx="8784976" cy="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63867" y="2267379"/>
            <a:ext cx="3138744" cy="690070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397" b="0" cap="all" spc="74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336042" indent="0">
              <a:buNone/>
              <a:defRPr sz="1397" b="1"/>
            </a:lvl2pPr>
            <a:lvl3pPr marL="672084" indent="0">
              <a:buNone/>
              <a:defRPr sz="1323" b="1"/>
            </a:lvl3pPr>
            <a:lvl4pPr marL="1008126" indent="0">
              <a:buNone/>
              <a:defRPr sz="1176" b="1"/>
            </a:lvl4pPr>
            <a:lvl5pPr marL="1344168" indent="0">
              <a:buNone/>
              <a:defRPr sz="1176" b="1"/>
            </a:lvl5pPr>
            <a:lvl6pPr marL="1680210" indent="0">
              <a:buNone/>
              <a:defRPr sz="1176" b="1"/>
            </a:lvl6pPr>
            <a:lvl7pPr marL="2016252" indent="0">
              <a:buNone/>
              <a:defRPr sz="1176" b="1"/>
            </a:lvl7pPr>
            <a:lvl8pPr marL="2352294" indent="0">
              <a:buNone/>
              <a:defRPr sz="1176" b="1"/>
            </a:lvl8pPr>
            <a:lvl9pPr marL="2688336" indent="0">
              <a:buNone/>
              <a:defRPr sz="1176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63867" y="3080676"/>
            <a:ext cx="3138744" cy="254508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58827" y="3080676"/>
            <a:ext cx="3126422" cy="2545081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658827" y="2267379"/>
            <a:ext cx="3138744" cy="690070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397" b="0" cap="all" spc="74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336042" indent="0">
              <a:buNone/>
              <a:defRPr sz="1397" b="1"/>
            </a:lvl2pPr>
            <a:lvl3pPr marL="672084" indent="0">
              <a:buNone/>
              <a:defRPr sz="1323" b="1"/>
            </a:lvl3pPr>
            <a:lvl4pPr marL="1008126" indent="0">
              <a:buNone/>
              <a:defRPr sz="1176" b="1"/>
            </a:lvl4pPr>
            <a:lvl5pPr marL="1344168" indent="0">
              <a:buNone/>
              <a:defRPr sz="1176" b="1"/>
            </a:lvl5pPr>
            <a:lvl6pPr marL="1680210" indent="0">
              <a:buNone/>
              <a:defRPr sz="1176" b="1"/>
            </a:lvl6pPr>
            <a:lvl7pPr marL="2016252" indent="0">
              <a:buNone/>
              <a:defRPr sz="1176" b="1"/>
            </a:lvl7pPr>
            <a:lvl8pPr marL="2352294" indent="0">
              <a:buNone/>
              <a:defRPr sz="1176" b="1"/>
            </a:lvl8pPr>
            <a:lvl9pPr marL="2688336" indent="0">
              <a:buNone/>
              <a:defRPr sz="1176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D4976-E339-4826-83B7-FBD03F55ECF8}" type="datetimeFigureOut">
              <a:rPr lang="en-US" dirty="0"/>
              <a:t>10/5/20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37792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dirty="0"/>
              <a:t>10/5/20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68401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dirty="0"/>
              <a:t>10/5/20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72823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4480719" cy="67214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591455" y="2199160"/>
            <a:ext cx="3297809" cy="1118773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1617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1195" y="788653"/>
            <a:ext cx="3539768" cy="5144169"/>
          </a:xfrm>
        </p:spPr>
        <p:txBody>
          <a:bodyPr>
            <a:normAutofit/>
          </a:bodyPr>
          <a:lstStyle>
            <a:lvl1pPr>
              <a:defRPr sz="1397">
                <a:solidFill>
                  <a:schemeClr val="tx1"/>
                </a:solidFill>
              </a:defRPr>
            </a:lvl1pPr>
            <a:lvl2pPr>
              <a:defRPr sz="1176">
                <a:solidFill>
                  <a:schemeClr val="tx1"/>
                </a:solidFill>
              </a:defRPr>
            </a:lvl2pPr>
            <a:lvl3pPr>
              <a:defRPr sz="1176">
                <a:solidFill>
                  <a:schemeClr val="tx1"/>
                </a:solidFill>
              </a:defRPr>
            </a:lvl3pPr>
            <a:lvl4pPr>
              <a:defRPr sz="1176">
                <a:solidFill>
                  <a:schemeClr val="tx1"/>
                </a:solidFill>
              </a:defRPr>
            </a:lvl4pPr>
            <a:lvl5pPr>
              <a:defRPr sz="1176">
                <a:solidFill>
                  <a:schemeClr val="tx1"/>
                </a:solidFill>
              </a:defRPr>
            </a:lvl5pPr>
            <a:lvl6pPr>
              <a:defRPr sz="1176"/>
            </a:lvl6pPr>
            <a:lvl7pPr>
              <a:defRPr sz="1176"/>
            </a:lvl7pPr>
            <a:lvl8pPr>
              <a:defRPr sz="1176"/>
            </a:lvl8pPr>
            <a:lvl9pPr>
              <a:defRPr sz="1176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9971" y="3479249"/>
            <a:ext cx="2789248" cy="2150358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103">
                <a:solidFill>
                  <a:srgbClr val="FFFFFF"/>
                </a:solidFill>
              </a:defRPr>
            </a:lvl1pPr>
            <a:lvl2pPr marL="336042" indent="0">
              <a:buNone/>
              <a:defRPr sz="1029"/>
            </a:lvl2pPr>
            <a:lvl3pPr marL="672084" indent="0">
              <a:buNone/>
              <a:defRPr sz="882"/>
            </a:lvl3pPr>
            <a:lvl4pPr marL="1008126" indent="0">
              <a:buNone/>
              <a:defRPr sz="735"/>
            </a:lvl4pPr>
            <a:lvl5pPr marL="1344168" indent="0">
              <a:buNone/>
              <a:defRPr sz="735"/>
            </a:lvl5pPr>
            <a:lvl6pPr marL="1680210" indent="0">
              <a:buNone/>
              <a:defRPr sz="735"/>
            </a:lvl6pPr>
            <a:lvl7pPr marL="2016252" indent="0">
              <a:buNone/>
              <a:defRPr sz="735"/>
            </a:lvl7pPr>
            <a:lvl8pPr marL="2352294" indent="0">
              <a:buNone/>
              <a:defRPr sz="735"/>
            </a:lvl8pPr>
            <a:lvl9pPr marL="2688336" indent="0">
              <a:buNone/>
              <a:defRPr sz="73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E4249-C0D0-4B06-8692-E8BB871AF643}" type="datetimeFigureOut">
              <a:rPr lang="en-US" dirty="0"/>
              <a:t>10/5/20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591456" y="6112061"/>
            <a:ext cx="3766859" cy="313669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924826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1" y="0"/>
            <a:ext cx="4480718" cy="67214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594285" y="2199159"/>
            <a:ext cx="3303941" cy="1112052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1617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80719" y="0"/>
            <a:ext cx="4485200" cy="6721475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2352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336042" indent="0">
              <a:buNone/>
              <a:defRPr sz="2058"/>
            </a:lvl2pPr>
            <a:lvl3pPr marL="672084" indent="0">
              <a:buNone/>
              <a:defRPr sz="1764"/>
            </a:lvl3pPr>
            <a:lvl4pPr marL="1008126" indent="0">
              <a:buNone/>
              <a:defRPr sz="1470"/>
            </a:lvl4pPr>
            <a:lvl5pPr marL="1344168" indent="0">
              <a:buNone/>
              <a:defRPr sz="1470"/>
            </a:lvl5pPr>
            <a:lvl6pPr marL="1680210" indent="0">
              <a:buNone/>
              <a:defRPr sz="1470"/>
            </a:lvl6pPr>
            <a:lvl7pPr marL="2016252" indent="0">
              <a:buNone/>
              <a:defRPr sz="1470"/>
            </a:lvl7pPr>
            <a:lvl8pPr marL="2352294" indent="0">
              <a:buNone/>
              <a:defRPr sz="1470"/>
            </a:lvl8pPr>
            <a:lvl9pPr marL="2688336" indent="0">
              <a:buNone/>
              <a:defRPr sz="147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9971" y="3479249"/>
            <a:ext cx="2789248" cy="2150359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103">
                <a:solidFill>
                  <a:srgbClr val="FFFFFF"/>
                </a:solidFill>
              </a:defRPr>
            </a:lvl1pPr>
            <a:lvl2pPr marL="336042" indent="0">
              <a:buNone/>
              <a:defRPr sz="1029"/>
            </a:lvl2pPr>
            <a:lvl3pPr marL="672084" indent="0">
              <a:buNone/>
              <a:defRPr sz="882"/>
            </a:lvl3pPr>
            <a:lvl4pPr marL="1008126" indent="0">
              <a:buNone/>
              <a:defRPr sz="735"/>
            </a:lvl4pPr>
            <a:lvl5pPr marL="1344168" indent="0">
              <a:buNone/>
              <a:defRPr sz="735"/>
            </a:lvl5pPr>
            <a:lvl6pPr marL="1680210" indent="0">
              <a:buNone/>
              <a:defRPr sz="735"/>
            </a:lvl6pPr>
            <a:lvl7pPr marL="2016252" indent="0">
              <a:buNone/>
              <a:defRPr sz="735"/>
            </a:lvl7pPr>
            <a:lvl8pPr marL="2352294" indent="0">
              <a:buNone/>
              <a:defRPr sz="735"/>
            </a:lvl8pPr>
            <a:lvl9pPr marL="2688336" indent="0">
              <a:buNone/>
              <a:defRPr sz="73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042B0DB6-F5C7-45FB-8CF3-31B45F9C2DAC}" type="datetimeFigureOut">
              <a:rPr lang="en-US" dirty="0"/>
              <a:t>10/5/20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591456" y="6112061"/>
            <a:ext cx="3766859" cy="313669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0032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dirty="0"/>
              <a:t>10/5/20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90294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360263" y="918602"/>
            <a:ext cx="954511" cy="488427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39944" y="918602"/>
            <a:ext cx="4556051" cy="4884272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 dirty="0"/>
              <a:t>10/5/20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47813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 dirty="0"/>
              <a:t>10/5/20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24187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1"/>
          <p:cNvSpPr txBox="1">
            <a:spLocks noGrp="1"/>
          </p:cNvSpPr>
          <p:nvPr>
            <p:ph type="title"/>
          </p:nvPr>
        </p:nvSpPr>
        <p:spPr>
          <a:xfrm>
            <a:off x="171453" y="230190"/>
            <a:ext cx="8618538" cy="224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6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Only" type="titleOnly">
  <p:cSld name="TITLE_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2"/>
          <p:cNvSpPr txBox="1">
            <a:spLocks noGrp="1"/>
          </p:cNvSpPr>
          <p:nvPr>
            <p:ph type="title"/>
          </p:nvPr>
        </p:nvSpPr>
        <p:spPr>
          <a:xfrm>
            <a:off x="171453" y="230190"/>
            <a:ext cx="8618538" cy="224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 type="tx">
  <p:cSld name="TITLE_AND_BODY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3"/>
          <p:cNvSpPr txBox="1">
            <a:spLocks noGrp="1"/>
          </p:cNvSpPr>
          <p:nvPr>
            <p:ph type="title"/>
          </p:nvPr>
        </p:nvSpPr>
        <p:spPr>
          <a:xfrm>
            <a:off x="171453" y="230190"/>
            <a:ext cx="8618538" cy="224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3"/>
          <p:cNvSpPr txBox="1">
            <a:spLocks noGrp="1"/>
          </p:cNvSpPr>
          <p:nvPr>
            <p:ph type="body" idx="1"/>
          </p:nvPr>
        </p:nvSpPr>
        <p:spPr>
          <a:xfrm>
            <a:off x="2296319" y="2519680"/>
            <a:ext cx="4302125" cy="9446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371475" algn="l">
              <a:spcBef>
                <a:spcPts val="0"/>
              </a:spcBef>
              <a:spcAft>
                <a:spcPts val="0"/>
              </a:spcAft>
              <a:buSzPts val="2250"/>
              <a:buChar char="▪"/>
              <a:defRPr/>
            </a:lvl2pPr>
            <a:lvl3pPr marL="1371600" lvl="2" indent="-365760" algn="l">
              <a:spcBef>
                <a:spcPts val="0"/>
              </a:spcBef>
              <a:spcAft>
                <a:spcPts val="0"/>
              </a:spcAft>
              <a:buSzPts val="2160"/>
              <a:buChar char="–"/>
              <a:defRPr/>
            </a:lvl3pPr>
            <a:lvl4pPr marL="1828800" lvl="3" indent="-365760" algn="l">
              <a:spcBef>
                <a:spcPts val="0"/>
              </a:spcBef>
              <a:spcAft>
                <a:spcPts val="0"/>
              </a:spcAft>
              <a:buSzPts val="2160"/>
              <a:buChar char="▫"/>
              <a:defRPr/>
            </a:lvl4pPr>
            <a:lvl5pPr marL="2286000" lvl="4" indent="-330326" algn="l">
              <a:spcBef>
                <a:spcPts val="0"/>
              </a:spcBef>
              <a:spcAft>
                <a:spcPts val="0"/>
              </a:spcAft>
              <a:buSzPts val="1602"/>
              <a:buChar char="-"/>
              <a:defRPr/>
            </a:lvl5pPr>
            <a:lvl6pPr marL="2743200" lvl="5" indent="-330326" algn="l">
              <a:spcBef>
                <a:spcPts val="0"/>
              </a:spcBef>
              <a:spcAft>
                <a:spcPts val="0"/>
              </a:spcAft>
              <a:buSzPts val="1602"/>
              <a:buChar char="-"/>
              <a:defRPr/>
            </a:lvl6pPr>
            <a:lvl7pPr marL="3200400" lvl="6" indent="-330326" algn="l">
              <a:spcBef>
                <a:spcPts val="0"/>
              </a:spcBef>
              <a:spcAft>
                <a:spcPts val="0"/>
              </a:spcAft>
              <a:buSzPts val="1602"/>
              <a:buChar char="-"/>
              <a:defRPr/>
            </a:lvl7pPr>
            <a:lvl8pPr marL="3657600" lvl="7" indent="-330327" algn="l">
              <a:spcBef>
                <a:spcPts val="0"/>
              </a:spcBef>
              <a:spcAft>
                <a:spcPts val="0"/>
              </a:spcAft>
              <a:buSzPts val="1602"/>
              <a:buChar char="-"/>
              <a:defRPr/>
            </a:lvl8pPr>
            <a:lvl9pPr marL="4114800" lvl="8" indent="-330327" algn="l">
              <a:spcBef>
                <a:spcPts val="0"/>
              </a:spcBef>
              <a:spcAft>
                <a:spcPts val="0"/>
              </a:spcAft>
              <a:buSzPts val="1602"/>
              <a:buChar char="-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176189" y="2339230"/>
            <a:ext cx="6609061" cy="1613154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2793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81038" y="4265896"/>
            <a:ext cx="4999362" cy="1215211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147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36042" indent="0" algn="ctr">
              <a:buNone/>
              <a:defRPr sz="1470"/>
            </a:lvl2pPr>
            <a:lvl3pPr marL="672084" indent="0" algn="ctr">
              <a:buNone/>
              <a:defRPr sz="1323"/>
            </a:lvl3pPr>
            <a:lvl4pPr marL="1008126" indent="0" algn="ctr">
              <a:buNone/>
              <a:defRPr sz="1176"/>
            </a:lvl4pPr>
            <a:lvl5pPr marL="1344168" indent="0" algn="ctr">
              <a:buNone/>
              <a:defRPr sz="1176"/>
            </a:lvl5pPr>
            <a:lvl6pPr marL="1680210" indent="0" algn="ctr">
              <a:buNone/>
              <a:defRPr sz="1176"/>
            </a:lvl6pPr>
            <a:lvl7pPr marL="2016252" indent="0" algn="ctr">
              <a:buNone/>
              <a:defRPr sz="1176"/>
            </a:lvl7pPr>
            <a:lvl8pPr marL="2352294" indent="0" algn="ctr">
              <a:buNone/>
              <a:defRPr sz="1176"/>
            </a:lvl8pPr>
            <a:lvl9pPr marL="2688336" indent="0" algn="ctr">
              <a:buNone/>
              <a:defRPr sz="1176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10/5/20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93145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 dirty="0"/>
              <a:t>10/5/20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61039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176189" y="2339230"/>
            <a:ext cx="6609061" cy="1613154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2793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81038" y="4265819"/>
            <a:ext cx="4999362" cy="1239897"/>
          </a:xfrm>
        </p:spPr>
        <p:txBody>
          <a:bodyPr anchor="t" anchorCtr="1">
            <a:normAutofit/>
          </a:bodyPr>
          <a:lstStyle>
            <a:lvl1pPr marL="0" indent="0">
              <a:buNone/>
              <a:defRPr sz="1470">
                <a:solidFill>
                  <a:schemeClr val="tx1"/>
                </a:solidFill>
              </a:defRPr>
            </a:lvl1pPr>
            <a:lvl2pPr marL="336042" indent="0">
              <a:buNone/>
              <a:defRPr sz="1470">
                <a:solidFill>
                  <a:schemeClr val="tx1">
                    <a:tint val="75000"/>
                  </a:schemeClr>
                </a:solidFill>
              </a:defRPr>
            </a:lvl2pPr>
            <a:lvl3pPr marL="672084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3pPr>
            <a:lvl4pPr marL="1008126" indent="0">
              <a:buNone/>
              <a:defRPr sz="1176">
                <a:solidFill>
                  <a:schemeClr val="tx1">
                    <a:tint val="75000"/>
                  </a:schemeClr>
                </a:solidFill>
              </a:defRPr>
            </a:lvl4pPr>
            <a:lvl5pPr marL="1344168" indent="0">
              <a:buNone/>
              <a:defRPr sz="1176">
                <a:solidFill>
                  <a:schemeClr val="tx1">
                    <a:tint val="75000"/>
                  </a:schemeClr>
                </a:solidFill>
              </a:defRPr>
            </a:lvl5pPr>
            <a:lvl6pPr marL="1680210" indent="0">
              <a:buNone/>
              <a:defRPr sz="1176">
                <a:solidFill>
                  <a:schemeClr val="tx1">
                    <a:tint val="75000"/>
                  </a:schemeClr>
                </a:solidFill>
              </a:defRPr>
            </a:lvl6pPr>
            <a:lvl7pPr marL="2016252" indent="0">
              <a:buNone/>
              <a:defRPr sz="1176">
                <a:solidFill>
                  <a:schemeClr val="tx1">
                    <a:tint val="75000"/>
                  </a:schemeClr>
                </a:solidFill>
              </a:defRPr>
            </a:lvl7pPr>
            <a:lvl8pPr marL="2352294" indent="0">
              <a:buNone/>
              <a:defRPr sz="1176">
                <a:solidFill>
                  <a:schemeClr val="tx1">
                    <a:tint val="75000"/>
                  </a:schemeClr>
                </a:solidFill>
              </a:defRPr>
            </a:lvl8pPr>
            <a:lvl9pPr marL="2688336" indent="0">
              <a:buNone/>
              <a:defRPr sz="117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10/5/20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90111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62747" y="2585527"/>
            <a:ext cx="3139863" cy="304023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8827" y="2585527"/>
            <a:ext cx="3138743" cy="304023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dirty="0"/>
              <a:t>10/5/20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98913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oleObject" Target="../embeddings/oleObject1.bin"/><Relationship Id="rId4" Type="http://schemas.openxmlformats.org/officeDocument/2006/relationships/vmlDrawing" Target="../drawings/vmlDrawing1.v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15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Google Shape;8;p7"/>
          <p:cNvGraphicFramePr/>
          <p:nvPr/>
        </p:nvGraphicFramePr>
        <p:xfrm>
          <a:off x="0" y="0"/>
          <a:ext cx="158750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5" r:id="rId5" imgW="158750" imgH="158750" progId="TCLayout.ActiveDocument.1">
                  <p:embed/>
                </p:oleObj>
              </mc:Choice>
              <mc:Fallback>
                <p:oleObj r:id="rId5" imgW="158750" imgH="158750" progId="TCLayout.ActiveDocument.1">
                  <p:embed/>
                  <p:pic>
                    <p:nvPicPr>
                      <p:cNvPr id="8" name="Google Shape;8;p7"/>
                      <p:cNvPicPr preferRelativeResize="0"/>
                      <p:nvPr/>
                    </p:nvPicPr>
                    <p:blipFill rotWithShape="1">
                      <a:blip r:embed="rId6">
                        <a:alphaModFix/>
                      </a:blip>
                      <a:srcRect/>
                      <a:stretch/>
                    </p:blipFill>
                    <p:spPr>
                      <a:xfrm>
                        <a:off x="0" y="0"/>
                        <a:ext cx="158750" cy="158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Google Shape;9;p7"/>
          <p:cNvSpPr/>
          <p:nvPr/>
        </p:nvSpPr>
        <p:spPr>
          <a:xfrm>
            <a:off x="8132763" y="36513"/>
            <a:ext cx="657225" cy="122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10;p7"/>
          <p:cNvSpPr txBox="1">
            <a:spLocks noGrp="1"/>
          </p:cNvSpPr>
          <p:nvPr>
            <p:ph type="body" idx="1"/>
          </p:nvPr>
        </p:nvSpPr>
        <p:spPr>
          <a:xfrm>
            <a:off x="2296318" y="2519678"/>
            <a:ext cx="4302125" cy="1231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▪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0519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2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0519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20"/>
              <a:buFont typeface="Arial"/>
              <a:buChar char="▫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9023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24"/>
              <a:buFont typeface="Arial"/>
              <a:buChar char="-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9023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24"/>
              <a:buFont typeface="Arial"/>
              <a:buChar char="-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9023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24"/>
              <a:buFont typeface="Arial"/>
              <a:buChar char="-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9023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24"/>
              <a:buFont typeface="Arial"/>
              <a:buChar char="-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9023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24"/>
              <a:buFont typeface="Arial"/>
              <a:buChar char="-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7"/>
          <p:cNvSpPr txBox="1">
            <a:spLocks noGrp="1"/>
          </p:cNvSpPr>
          <p:nvPr>
            <p:ph type="title"/>
          </p:nvPr>
        </p:nvSpPr>
        <p:spPr>
          <a:xfrm>
            <a:off x="171451" y="230188"/>
            <a:ext cx="8618537" cy="292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9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9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9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9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9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9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9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9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9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7"/>
          <p:cNvSpPr txBox="1"/>
          <p:nvPr/>
        </p:nvSpPr>
        <p:spPr>
          <a:xfrm>
            <a:off x="8632894" y="6485048"/>
            <a:ext cx="157094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5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10"/>
          <p:cNvSpPr txBox="1">
            <a:spLocks noGrp="1"/>
          </p:cNvSpPr>
          <p:nvPr>
            <p:ph type="body" idx="1"/>
          </p:nvPr>
        </p:nvSpPr>
        <p:spPr>
          <a:xfrm>
            <a:off x="2296319" y="2519680"/>
            <a:ext cx="4302125" cy="9446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23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25675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29"/>
              <a:buFont typeface="Arial"/>
              <a:buChar char="▪"/>
              <a:defRPr sz="1223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1792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68"/>
              <a:buFont typeface="Arial"/>
              <a:buChar char="–"/>
              <a:defRPr sz="1223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21792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68"/>
              <a:buFont typeface="Arial"/>
              <a:buChar char="▫"/>
              <a:defRPr sz="1223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7717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88"/>
              <a:buFont typeface="Arial"/>
              <a:buChar char="-"/>
              <a:defRPr sz="1223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7717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88"/>
              <a:buFont typeface="Arial"/>
              <a:buChar char="-"/>
              <a:defRPr sz="122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7717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88"/>
              <a:buFont typeface="Arial"/>
              <a:buChar char="-"/>
              <a:defRPr sz="122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7717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88"/>
              <a:buFont typeface="Arial"/>
              <a:buChar char="-"/>
              <a:defRPr sz="122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7717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88"/>
              <a:buFont typeface="Arial"/>
              <a:buChar char="-"/>
              <a:defRPr sz="122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" name="Google Shape;26;p10"/>
          <p:cNvSpPr txBox="1">
            <a:spLocks noGrp="1"/>
          </p:cNvSpPr>
          <p:nvPr>
            <p:ph type="title"/>
          </p:nvPr>
        </p:nvSpPr>
        <p:spPr>
          <a:xfrm>
            <a:off x="171453" y="230190"/>
            <a:ext cx="8618538" cy="224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52" b="1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52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52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52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52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52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52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52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52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" name="Google Shape;27;p10"/>
          <p:cNvSpPr txBox="1"/>
          <p:nvPr/>
        </p:nvSpPr>
        <p:spPr>
          <a:xfrm>
            <a:off x="8671366" y="6503196"/>
            <a:ext cx="118623" cy="1175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 sz="764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764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8" name="Google Shape;28;p10"/>
          <p:cNvCxnSpPr/>
          <p:nvPr/>
        </p:nvCxnSpPr>
        <p:spPr>
          <a:xfrm>
            <a:off x="88960" y="887678"/>
            <a:ext cx="8784976" cy="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1639943" y="945487"/>
            <a:ext cx="5681552" cy="1165056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39943" y="2585528"/>
            <a:ext cx="5681552" cy="30402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748954" y="6114617"/>
            <a:ext cx="2024075" cy="31751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72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1160EA64-D806-43AC-9DF2-F8C432F32B4C}" type="datetimeFigureOut">
              <a:rPr lang="en-US" dirty="0"/>
              <a:t>10/5/20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76189" y="6112061"/>
            <a:ext cx="4337528" cy="31366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72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908088" y="6094137"/>
            <a:ext cx="268843" cy="358479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809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2974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  <p:sldLayoutId id="2147483660" r:id="rId4"/>
    <p:sldLayoutId id="2147483661" r:id="rId5"/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</p:sldLayoutIdLst>
  <p:hf sldNum="0" hdr="0" ftr="0" dt="0"/>
  <p:txStyles>
    <p:titleStyle>
      <a:lvl1pPr algn="ctr" defTabSz="672084" rtl="0" eaLnBrk="1" latinLnBrk="0" hangingPunct="1">
        <a:lnSpc>
          <a:spcPct val="90000"/>
        </a:lnSpc>
        <a:spcBef>
          <a:spcPct val="0"/>
        </a:spcBef>
        <a:buNone/>
        <a:defRPr sz="2058" kern="1200" cap="all" spc="147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168021" indent="-168021" algn="l" defTabSz="672084" rtl="0" eaLnBrk="1" latinLnBrk="0" hangingPunct="1">
        <a:lnSpc>
          <a:spcPct val="100000"/>
        </a:lnSpc>
        <a:spcBef>
          <a:spcPts val="735"/>
        </a:spcBef>
        <a:buClr>
          <a:schemeClr val="accent2"/>
        </a:buClr>
        <a:buFont typeface="Arial" panose="020B0604020202020204" pitchFamily="34" charset="0"/>
        <a:buChar char="•"/>
        <a:defRPr sz="1323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336042" indent="-168021" algn="l" defTabSz="672084" rtl="0" eaLnBrk="1" latinLnBrk="0" hangingPunct="1">
        <a:lnSpc>
          <a:spcPct val="100000"/>
        </a:lnSpc>
        <a:spcBef>
          <a:spcPts val="735"/>
        </a:spcBef>
        <a:buClr>
          <a:schemeClr val="accent2"/>
        </a:buClr>
        <a:buFont typeface="Arial" panose="020B0604020202020204" pitchFamily="34" charset="0"/>
        <a:buChar char="•"/>
        <a:defRPr sz="1176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504063" indent="-168021" algn="l" defTabSz="672084" rtl="0" eaLnBrk="1" latinLnBrk="0" hangingPunct="1">
        <a:lnSpc>
          <a:spcPct val="100000"/>
        </a:lnSpc>
        <a:spcBef>
          <a:spcPts val="735"/>
        </a:spcBef>
        <a:buClr>
          <a:schemeClr val="accent2"/>
        </a:buClr>
        <a:buFont typeface="Arial" panose="020B0604020202020204" pitchFamily="34" charset="0"/>
        <a:buChar char="•"/>
        <a:defRPr sz="1176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672084" indent="-168021" algn="l" defTabSz="672084" rtl="0" eaLnBrk="1" latinLnBrk="0" hangingPunct="1">
        <a:lnSpc>
          <a:spcPct val="100000"/>
        </a:lnSpc>
        <a:spcBef>
          <a:spcPts val="735"/>
        </a:spcBef>
        <a:buClr>
          <a:schemeClr val="accent2"/>
        </a:buClr>
        <a:buFont typeface="Arial" panose="020B0604020202020204" pitchFamily="34" charset="0"/>
        <a:buChar char="•"/>
        <a:defRPr sz="1176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840105" indent="-168021" algn="l" defTabSz="672084" rtl="0" eaLnBrk="1" latinLnBrk="0" hangingPunct="1">
        <a:lnSpc>
          <a:spcPct val="100000"/>
        </a:lnSpc>
        <a:spcBef>
          <a:spcPts val="735"/>
        </a:spcBef>
        <a:buClr>
          <a:schemeClr val="accent2"/>
        </a:buClr>
        <a:buFont typeface="Arial" panose="020B0604020202020204" pitchFamily="34" charset="0"/>
        <a:buChar char="•"/>
        <a:defRPr sz="1176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964954" indent="-168021" algn="l" defTabSz="672084" rtl="0" eaLnBrk="1" latinLnBrk="0" hangingPunct="1">
        <a:lnSpc>
          <a:spcPct val="100000"/>
        </a:lnSpc>
        <a:spcBef>
          <a:spcPts val="735"/>
        </a:spcBef>
        <a:buClr>
          <a:schemeClr val="accent2"/>
        </a:buClr>
        <a:buFont typeface="Arial" panose="020B0604020202020204" pitchFamily="34" charset="0"/>
        <a:buChar char="•"/>
        <a:defRPr sz="1176" kern="1200">
          <a:solidFill>
            <a:schemeClr val="tx1"/>
          </a:solidFill>
          <a:latin typeface="+mn-lt"/>
          <a:ea typeface="+mn-ea"/>
          <a:cs typeface="+mn-cs"/>
        </a:defRPr>
      </a:lvl6pPr>
      <a:lvl7pPr marL="1090970" indent="-168021" algn="l" defTabSz="672084" rtl="0" eaLnBrk="1" latinLnBrk="0" hangingPunct="1">
        <a:lnSpc>
          <a:spcPct val="100000"/>
        </a:lnSpc>
        <a:spcBef>
          <a:spcPts val="735"/>
        </a:spcBef>
        <a:buClr>
          <a:schemeClr val="accent2"/>
        </a:buClr>
        <a:buFont typeface="Arial" panose="020B0604020202020204" pitchFamily="34" charset="0"/>
        <a:buChar char="•"/>
        <a:defRPr sz="1176" kern="1200">
          <a:solidFill>
            <a:schemeClr val="tx1"/>
          </a:solidFill>
          <a:latin typeface="+mn-lt"/>
          <a:ea typeface="+mn-ea"/>
          <a:cs typeface="+mn-cs"/>
        </a:defRPr>
      </a:lvl7pPr>
      <a:lvl8pPr marL="1218152" indent="-168021" algn="l" defTabSz="672084" rtl="0" eaLnBrk="1" latinLnBrk="0" hangingPunct="1">
        <a:lnSpc>
          <a:spcPct val="100000"/>
        </a:lnSpc>
        <a:spcBef>
          <a:spcPts val="735"/>
        </a:spcBef>
        <a:buClr>
          <a:schemeClr val="accent2"/>
        </a:buClr>
        <a:buFont typeface="Arial" panose="020B0604020202020204" pitchFamily="34" charset="0"/>
        <a:buChar char="•"/>
        <a:defRPr sz="1176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383840" indent="-168021" algn="l" defTabSz="672084" rtl="0" eaLnBrk="1" latinLnBrk="0" hangingPunct="1">
        <a:lnSpc>
          <a:spcPct val="100000"/>
        </a:lnSpc>
        <a:spcBef>
          <a:spcPts val="735"/>
        </a:spcBef>
        <a:buClr>
          <a:schemeClr val="accent2"/>
        </a:buClr>
        <a:buFont typeface="Arial" panose="020B0604020202020204" pitchFamily="34" charset="0"/>
        <a:buChar char="•"/>
        <a:defRPr sz="1176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72084" rtl="0" eaLnBrk="1" latinLnBrk="0" hangingPunct="1">
        <a:defRPr sz="1323" kern="1200">
          <a:solidFill>
            <a:schemeClr val="tx1"/>
          </a:solidFill>
          <a:latin typeface="+mn-lt"/>
          <a:ea typeface="+mn-ea"/>
          <a:cs typeface="+mn-cs"/>
        </a:defRPr>
      </a:lvl1pPr>
      <a:lvl2pPr marL="336042" algn="l" defTabSz="672084" rtl="0" eaLnBrk="1" latinLnBrk="0" hangingPunct="1">
        <a:defRPr sz="1323" kern="1200">
          <a:solidFill>
            <a:schemeClr val="tx1"/>
          </a:solidFill>
          <a:latin typeface="+mn-lt"/>
          <a:ea typeface="+mn-ea"/>
          <a:cs typeface="+mn-cs"/>
        </a:defRPr>
      </a:lvl2pPr>
      <a:lvl3pPr marL="672084" algn="l" defTabSz="672084" rtl="0" eaLnBrk="1" latinLnBrk="0" hangingPunct="1">
        <a:defRPr sz="1323" kern="1200">
          <a:solidFill>
            <a:schemeClr val="tx1"/>
          </a:solidFill>
          <a:latin typeface="+mn-lt"/>
          <a:ea typeface="+mn-ea"/>
          <a:cs typeface="+mn-cs"/>
        </a:defRPr>
      </a:lvl3pPr>
      <a:lvl4pPr marL="1008126" algn="l" defTabSz="672084" rtl="0" eaLnBrk="1" latinLnBrk="0" hangingPunct="1">
        <a:defRPr sz="1323" kern="1200">
          <a:solidFill>
            <a:schemeClr val="tx1"/>
          </a:solidFill>
          <a:latin typeface="+mn-lt"/>
          <a:ea typeface="+mn-ea"/>
          <a:cs typeface="+mn-cs"/>
        </a:defRPr>
      </a:lvl4pPr>
      <a:lvl5pPr marL="1344168" algn="l" defTabSz="672084" rtl="0" eaLnBrk="1" latinLnBrk="0" hangingPunct="1">
        <a:defRPr sz="1323" kern="1200">
          <a:solidFill>
            <a:schemeClr val="tx1"/>
          </a:solidFill>
          <a:latin typeface="+mn-lt"/>
          <a:ea typeface="+mn-ea"/>
          <a:cs typeface="+mn-cs"/>
        </a:defRPr>
      </a:lvl5pPr>
      <a:lvl6pPr marL="1680210" algn="l" defTabSz="672084" rtl="0" eaLnBrk="1" latinLnBrk="0" hangingPunct="1">
        <a:defRPr sz="1323" kern="1200">
          <a:solidFill>
            <a:schemeClr val="tx1"/>
          </a:solidFill>
          <a:latin typeface="+mn-lt"/>
          <a:ea typeface="+mn-ea"/>
          <a:cs typeface="+mn-cs"/>
        </a:defRPr>
      </a:lvl6pPr>
      <a:lvl7pPr marL="2016252" algn="l" defTabSz="672084" rtl="0" eaLnBrk="1" latinLnBrk="0" hangingPunct="1">
        <a:defRPr sz="1323" kern="1200">
          <a:solidFill>
            <a:schemeClr val="tx1"/>
          </a:solidFill>
          <a:latin typeface="+mn-lt"/>
          <a:ea typeface="+mn-ea"/>
          <a:cs typeface="+mn-cs"/>
        </a:defRPr>
      </a:lvl7pPr>
      <a:lvl8pPr marL="2352294" algn="l" defTabSz="672084" rtl="0" eaLnBrk="1" latinLnBrk="0" hangingPunct="1">
        <a:defRPr sz="1323" kern="1200">
          <a:solidFill>
            <a:schemeClr val="tx1"/>
          </a:solidFill>
          <a:latin typeface="+mn-lt"/>
          <a:ea typeface="+mn-ea"/>
          <a:cs typeface="+mn-cs"/>
        </a:defRPr>
      </a:lvl8pPr>
      <a:lvl9pPr marL="2688336" algn="l" defTabSz="672084" rtl="0" eaLnBrk="1" latinLnBrk="0" hangingPunct="1">
        <a:defRPr sz="132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tiff"/><Relationship Id="rId5" Type="http://schemas.openxmlformats.org/officeDocument/2006/relationships/image" Target="../media/image10.tiff"/><Relationship Id="rId4" Type="http://schemas.openxmlformats.org/officeDocument/2006/relationships/image" Target="../media/image9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A602F-758E-1341-907E-ACB2CE4974B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Volkswagen used car market insights and predictions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8DC68A-5E26-164F-A2B9-EE7848653DD4}"/>
              </a:ext>
            </a:extLst>
          </p:cNvPr>
          <p:cNvSpPr txBox="1">
            <a:spLocks/>
          </p:cNvSpPr>
          <p:nvPr/>
        </p:nvSpPr>
        <p:spPr>
          <a:xfrm>
            <a:off x="819972" y="4780028"/>
            <a:ext cx="2789247" cy="99386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8021" indent="-168021" defTabSz="672084">
              <a:spcBef>
                <a:spcPts val="735"/>
              </a:spcBef>
              <a:buClr>
                <a:srgbClr val="9BAFB5"/>
              </a:buClr>
            </a:pPr>
            <a:r>
              <a:rPr lang="en-US" sz="1323" dirty="0">
                <a:solidFill>
                  <a:srgbClr val="FFFFFF">
                    <a:lumMod val="85000"/>
                    <a:lumOff val="15000"/>
                  </a:srgbClr>
                </a:solidFill>
                <a:latin typeface="Gill Sans MT" panose="020B0502020104020203"/>
              </a:rPr>
              <a:t>HANDE TOKGOZ UTKU</a:t>
            </a:r>
          </a:p>
          <a:p>
            <a:pPr marL="168021" indent="-168021" defTabSz="672084">
              <a:spcBef>
                <a:spcPts val="735"/>
              </a:spcBef>
              <a:buClr>
                <a:srgbClr val="9BAFB5"/>
              </a:buClr>
            </a:pPr>
            <a:r>
              <a:rPr lang="en-US" sz="1323" dirty="0">
                <a:solidFill>
                  <a:srgbClr val="FFFFFF">
                    <a:lumMod val="85000"/>
                    <a:lumOff val="15000"/>
                  </a:srgbClr>
                </a:solidFill>
                <a:latin typeface="Gill Sans MT" panose="020B0502020104020203"/>
              </a:rPr>
              <a:t>Date:</a:t>
            </a:r>
          </a:p>
        </p:txBody>
      </p:sp>
    </p:spTree>
    <p:extLst>
      <p:ext uri="{BB962C8B-B14F-4D97-AF65-F5344CB8AC3E}">
        <p14:creationId xmlns:p14="http://schemas.microsoft.com/office/powerpoint/2010/main" val="34246374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A8DC32-5863-2F4B-B924-063E9D4565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" y="427561"/>
            <a:ext cx="8412479" cy="602744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APPENDIX: SCATTERPLOT OF ALL CONTINUOUS VARIABLES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1EEF54-1FE1-6B44-BE95-7B9917341911}"/>
              </a:ext>
            </a:extLst>
          </p:cNvPr>
          <p:cNvSpPr txBox="1"/>
          <p:nvPr/>
        </p:nvSpPr>
        <p:spPr>
          <a:xfrm>
            <a:off x="4312692" y="2842654"/>
            <a:ext cx="184731" cy="250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029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FDFBF21-9983-454F-A8D7-F188D9F81A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902590"/>
            <a:ext cx="8562109" cy="5633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602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3"/>
          <p:cNvSpPr txBox="1">
            <a:spLocks noGrp="1"/>
          </p:cNvSpPr>
          <p:nvPr>
            <p:ph type="title"/>
          </p:nvPr>
        </p:nvSpPr>
        <p:spPr>
          <a:xfrm>
            <a:off x="138703" y="110804"/>
            <a:ext cx="8618537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/>
            <a:r>
              <a:rPr lang="en-US" sz="2400" dirty="0"/>
              <a:t>What are the top 3 data points that impact the used Volkswagen car prices in the market?</a:t>
            </a:r>
          </a:p>
        </p:txBody>
      </p:sp>
      <p:grpSp>
        <p:nvGrpSpPr>
          <p:cNvPr id="49" name="Google Shape;49;p3"/>
          <p:cNvGrpSpPr/>
          <p:nvPr/>
        </p:nvGrpSpPr>
        <p:grpSpPr>
          <a:xfrm>
            <a:off x="703950" y="1728758"/>
            <a:ext cx="7341871" cy="1462345"/>
            <a:chOff x="709649" y="1412776"/>
            <a:chExt cx="7491440" cy="1492136"/>
          </a:xfrm>
        </p:grpSpPr>
        <p:sp>
          <p:nvSpPr>
            <p:cNvPr id="50" name="Google Shape;50;p3"/>
            <p:cNvSpPr/>
            <p:nvPr/>
          </p:nvSpPr>
          <p:spPr>
            <a:xfrm>
              <a:off x="883141" y="1511552"/>
              <a:ext cx="3663767" cy="1393360"/>
            </a:xfrm>
            <a:prstGeom prst="rect">
              <a:avLst/>
            </a:prstGeom>
            <a:solidFill>
              <a:srgbClr val="F2F2F2">
                <a:alpha val="84705"/>
              </a:srgbClr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136">
                <a:solidFill>
                  <a:srgbClr val="888C9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51;p3"/>
            <p:cNvSpPr/>
            <p:nvPr/>
          </p:nvSpPr>
          <p:spPr>
            <a:xfrm>
              <a:off x="946036" y="1884195"/>
              <a:ext cx="3528392" cy="64807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AU" sz="1176" b="1" dirty="0">
                  <a:solidFill>
                    <a:srgbClr val="00206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Problem 1</a:t>
              </a:r>
              <a:endParaRPr dirty="0"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AU" sz="1176" b="1" dirty="0">
                  <a:solidFill>
                    <a:srgbClr val="00206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There is no reliable prediction model to come up with the right price of a car</a:t>
              </a:r>
              <a:endParaRPr dirty="0"/>
            </a:p>
          </p:txBody>
        </p:sp>
        <p:sp>
          <p:nvSpPr>
            <p:cNvPr id="52" name="Google Shape;52;p3"/>
            <p:cNvSpPr/>
            <p:nvPr/>
          </p:nvSpPr>
          <p:spPr>
            <a:xfrm>
              <a:off x="709649" y="1412776"/>
              <a:ext cx="381642" cy="392605"/>
            </a:xfrm>
            <a:prstGeom prst="ellipse">
              <a:avLst/>
            </a:prstGeom>
            <a:solidFill>
              <a:srgbClr val="F2F2F2"/>
            </a:solidFill>
            <a:ln w="28575" cap="flat" cmpd="sng">
              <a:solidFill>
                <a:srgbClr val="F5AF3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AU" sz="1372" b="1" dirty="0">
                  <a:solidFill>
                    <a:srgbClr val="002060"/>
                  </a:solidFill>
                  <a:latin typeface="Quattrocento Sans"/>
                  <a:sym typeface="Quattrocento Sans"/>
                </a:rPr>
                <a:t>1</a:t>
              </a:r>
              <a:endParaRPr dirty="0"/>
            </a:p>
          </p:txBody>
        </p:sp>
        <p:sp>
          <p:nvSpPr>
            <p:cNvPr id="53" name="Google Shape;53;p3"/>
            <p:cNvSpPr/>
            <p:nvPr/>
          </p:nvSpPr>
          <p:spPr>
            <a:xfrm>
              <a:off x="4537322" y="1511552"/>
              <a:ext cx="3663767" cy="1393360"/>
            </a:xfrm>
            <a:prstGeom prst="rect">
              <a:avLst/>
            </a:prstGeom>
            <a:solidFill>
              <a:srgbClr val="F6A40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68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54;p3"/>
            <p:cNvSpPr/>
            <p:nvPr/>
          </p:nvSpPr>
          <p:spPr>
            <a:xfrm>
              <a:off x="4631189" y="1690075"/>
              <a:ext cx="3528392" cy="10173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algn="ctr"/>
              <a:r>
                <a:rPr lang="en-US" sz="1176" b="1" dirty="0">
                  <a:solidFill>
                    <a:srgbClr val="002060"/>
                  </a:solidFill>
                  <a:latin typeface="Quattrocento Sans"/>
                </a:rPr>
                <a:t>Being able to predict car prices will be very helpful to car buyers, sellers and used car galleries.</a:t>
              </a:r>
            </a:p>
            <a:p>
              <a:pPr algn="ctr"/>
              <a:endParaRPr lang="en-US" sz="1176" b="1" dirty="0">
                <a:solidFill>
                  <a:srgbClr val="002060"/>
                </a:solidFill>
                <a:latin typeface="Quattrocento Sans"/>
              </a:endParaRPr>
            </a:p>
            <a:p>
              <a:pPr algn="ctr"/>
              <a:r>
                <a:rPr lang="en-US" sz="1176" b="1" dirty="0">
                  <a:solidFill>
                    <a:srgbClr val="002060"/>
                  </a:solidFill>
                  <a:latin typeface="Quattrocento Sans"/>
                </a:rPr>
                <a:t>Efficient pricing would bring a more efficient and fair market.</a:t>
              </a:r>
              <a:endParaRPr sz="1176" b="1" dirty="0">
                <a:solidFill>
                  <a:srgbClr val="002060"/>
                </a:solidFill>
                <a:latin typeface="Quattrocento Sans"/>
              </a:endParaRPr>
            </a:p>
          </p:txBody>
        </p:sp>
      </p:grpSp>
      <p:sp>
        <p:nvSpPr>
          <p:cNvPr id="55" name="Google Shape;55;p3"/>
          <p:cNvSpPr/>
          <p:nvPr/>
        </p:nvSpPr>
        <p:spPr>
          <a:xfrm>
            <a:off x="873978" y="3707272"/>
            <a:ext cx="3590619" cy="1365541"/>
          </a:xfrm>
          <a:prstGeom prst="rect">
            <a:avLst/>
          </a:prstGeom>
          <a:solidFill>
            <a:srgbClr val="F2F2F2">
              <a:alpha val="84705"/>
            </a:srgb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136">
              <a:solidFill>
                <a:srgbClr val="888C9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Google Shape;56;p3"/>
          <p:cNvSpPr/>
          <p:nvPr/>
        </p:nvSpPr>
        <p:spPr>
          <a:xfrm>
            <a:off x="957296" y="4073329"/>
            <a:ext cx="3457947" cy="635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en-AU" sz="1176" b="1" dirty="0">
                <a:solidFill>
                  <a:srgbClr val="002060"/>
                </a:solidFill>
                <a:latin typeface="Quattrocento Sans"/>
                <a:sym typeface="Quattrocento Sans"/>
              </a:rPr>
              <a:t>Problem 2</a:t>
            </a:r>
          </a:p>
          <a:p>
            <a:pPr lvl="0" algn="ctr"/>
            <a:r>
              <a:rPr lang="en-AU" sz="1176" b="1" dirty="0">
                <a:solidFill>
                  <a:srgbClr val="00206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There are many categorical and continuous variables that impact car prices</a:t>
            </a:r>
            <a:endParaRPr lang="en-AU" sz="1200" dirty="0"/>
          </a:p>
        </p:txBody>
      </p:sp>
      <p:sp>
        <p:nvSpPr>
          <p:cNvPr id="57" name="Google Shape;57;p3"/>
          <p:cNvSpPr/>
          <p:nvPr/>
        </p:nvSpPr>
        <p:spPr>
          <a:xfrm>
            <a:off x="703950" y="3610468"/>
            <a:ext cx="374022" cy="384767"/>
          </a:xfrm>
          <a:prstGeom prst="ellipse">
            <a:avLst/>
          </a:prstGeom>
          <a:solidFill>
            <a:srgbClr val="F2F2F2"/>
          </a:solidFill>
          <a:ln w="28575" cap="flat" cmpd="sng">
            <a:solidFill>
              <a:srgbClr val="F5AF3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372" b="1" dirty="0">
                <a:solidFill>
                  <a:srgbClr val="002060"/>
                </a:solidFill>
                <a:latin typeface="Quattrocento Sans"/>
                <a:sym typeface="Quattrocento Sans"/>
              </a:rPr>
              <a:t>2</a:t>
            </a:r>
            <a:endParaRPr dirty="0"/>
          </a:p>
        </p:txBody>
      </p:sp>
      <p:sp>
        <p:nvSpPr>
          <p:cNvPr id="58" name="Google Shape;58;p3"/>
          <p:cNvSpPr/>
          <p:nvPr/>
        </p:nvSpPr>
        <p:spPr>
          <a:xfrm>
            <a:off x="4415243" y="3707272"/>
            <a:ext cx="3590619" cy="1365541"/>
          </a:xfrm>
          <a:prstGeom prst="rect">
            <a:avLst/>
          </a:prstGeom>
          <a:solidFill>
            <a:srgbClr val="F6A401">
              <a:alpha val="8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68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3"/>
          <p:cNvSpPr/>
          <p:nvPr/>
        </p:nvSpPr>
        <p:spPr>
          <a:xfrm>
            <a:off x="4513068" y="3907692"/>
            <a:ext cx="3457947" cy="816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176" b="1" dirty="0">
                <a:solidFill>
                  <a:srgbClr val="00206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Even though we come up with an equation, categorical variables would still impact car prices a lot, so a second iteration of modelling is always possible.</a:t>
            </a: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A8DC32-5863-2F4B-B924-063E9D4565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9944" y="517596"/>
            <a:ext cx="5681551" cy="430887"/>
          </a:xfrm>
        </p:spPr>
        <p:txBody>
          <a:bodyPr/>
          <a:lstStyle/>
          <a:p>
            <a:pPr algn="ctr"/>
            <a:r>
              <a:rPr lang="en-US" sz="2800" dirty="0"/>
              <a:t>Regression – Key Insights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1EEF54-1FE1-6B44-BE95-7B9917341911}"/>
              </a:ext>
            </a:extLst>
          </p:cNvPr>
          <p:cNvSpPr txBox="1"/>
          <p:nvPr/>
        </p:nvSpPr>
        <p:spPr>
          <a:xfrm>
            <a:off x="4312692" y="2842654"/>
            <a:ext cx="184731" cy="250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029" dirty="0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6B357A29-7569-6447-A723-82D5BD61B54C}"/>
              </a:ext>
            </a:extLst>
          </p:cNvPr>
          <p:cNvSpPr txBox="1">
            <a:spLocks/>
          </p:cNvSpPr>
          <p:nvPr/>
        </p:nvSpPr>
        <p:spPr>
          <a:xfrm>
            <a:off x="5070764" y="3557223"/>
            <a:ext cx="3516297" cy="2676539"/>
          </a:xfrm>
          <a:prstGeom prst="rect">
            <a:avLst/>
          </a:prstGeom>
        </p:spPr>
        <p:txBody>
          <a:bodyPr vert="horz" lIns="67211" tIns="33605" rIns="67211" bIns="33605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/>
              <a:t>The model we built predicts price as an equation of independent variables year, tax, mileage, MPG and engine size.</a:t>
            </a:r>
          </a:p>
          <a:p>
            <a:r>
              <a:rPr lang="en-US" sz="1200" dirty="0"/>
              <a:t>With a R-squared value of .756, the model is reliable for most cases and predicts prices accurately.</a:t>
            </a:r>
          </a:p>
          <a:p>
            <a:r>
              <a:rPr lang="en-US" sz="1200" dirty="0"/>
              <a:t>The model performs better for prices under 25,000 and skews more when price is higher. </a:t>
            </a:r>
          </a:p>
          <a:p>
            <a:pPr lvl="1"/>
            <a:r>
              <a:rPr lang="en-US" sz="1200" dirty="0"/>
              <a:t>80% of all prices are below 25,000.</a:t>
            </a:r>
          </a:p>
          <a:p>
            <a:r>
              <a:rPr lang="en-US" sz="1200" dirty="0"/>
              <a:t>Categorical factors such as </a:t>
            </a:r>
            <a:r>
              <a:rPr lang="en-US" sz="1200" b="1" dirty="0"/>
              <a:t>transmission, model and fuel type</a:t>
            </a:r>
            <a:r>
              <a:rPr lang="en-US" sz="1200" dirty="0"/>
              <a:t> should also be taken into consideration since these also have considerable impact on prices.</a:t>
            </a:r>
          </a:p>
          <a:p>
            <a:endParaRPr lang="en-US" sz="1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D453CB1-AE65-994B-9841-7B933D940B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053" y="1040525"/>
            <a:ext cx="8364008" cy="228338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B6BB215-E117-4342-B7EF-9BFBE481A4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940" y="3428034"/>
            <a:ext cx="4269546" cy="2934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4270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4"/>
          <p:cNvSpPr txBox="1">
            <a:spLocks noGrp="1"/>
          </p:cNvSpPr>
          <p:nvPr>
            <p:ph type="title"/>
          </p:nvPr>
        </p:nvSpPr>
        <p:spPr>
          <a:xfrm>
            <a:off x="171451" y="130438"/>
            <a:ext cx="8618537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2400" dirty="0"/>
              <a:t>We applied Descriptive and Inferential statistics to uncover which metrics could be impacting the used car prices</a:t>
            </a:r>
            <a:endParaRPr sz="2400" dirty="0"/>
          </a:p>
        </p:txBody>
      </p:sp>
      <p:cxnSp>
        <p:nvCxnSpPr>
          <p:cNvPr id="89" name="Google Shape;89;p4"/>
          <p:cNvCxnSpPr/>
          <p:nvPr/>
        </p:nvCxnSpPr>
        <p:spPr>
          <a:xfrm>
            <a:off x="182468" y="6453336"/>
            <a:ext cx="8784976" cy="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0" name="Google Shape;90;p4"/>
          <p:cNvSpPr/>
          <p:nvPr/>
        </p:nvSpPr>
        <p:spPr>
          <a:xfrm>
            <a:off x="2779646" y="1713518"/>
            <a:ext cx="3590619" cy="1647219"/>
          </a:xfrm>
          <a:prstGeom prst="rect">
            <a:avLst/>
          </a:prstGeom>
          <a:solidFill>
            <a:srgbClr val="F2F2F2">
              <a:alpha val="84705"/>
            </a:srgbClr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>
              <a:buSzPts val="1400"/>
            </a:pPr>
            <a:r>
              <a:rPr lang="en-US" sz="1800" b="1" dirty="0"/>
              <a:t>What are the top 3 data points that impact the used Volkswagen car prices in the market?</a:t>
            </a:r>
          </a:p>
        </p:txBody>
      </p:sp>
      <p:sp>
        <p:nvSpPr>
          <p:cNvPr id="91" name="Google Shape;91;p4"/>
          <p:cNvSpPr/>
          <p:nvPr/>
        </p:nvSpPr>
        <p:spPr>
          <a:xfrm>
            <a:off x="431217" y="4290069"/>
            <a:ext cx="3590619" cy="1647219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2" name="Google Shape;92;p4"/>
          <p:cNvCxnSpPr/>
          <p:nvPr/>
        </p:nvCxnSpPr>
        <p:spPr>
          <a:xfrm flipH="1">
            <a:off x="3385133" y="3772869"/>
            <a:ext cx="1" cy="516048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93" name="Google Shape;93;p4"/>
          <p:cNvSpPr/>
          <p:nvPr/>
        </p:nvSpPr>
        <p:spPr>
          <a:xfrm>
            <a:off x="4939604" y="4288917"/>
            <a:ext cx="3590619" cy="1647219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4" name="Google Shape;94;p4"/>
          <p:cNvCxnSpPr/>
          <p:nvPr/>
        </p:nvCxnSpPr>
        <p:spPr>
          <a:xfrm flipH="1">
            <a:off x="5465485" y="3771717"/>
            <a:ext cx="1" cy="516048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95" name="Google Shape;95;p4"/>
          <p:cNvCxnSpPr/>
          <p:nvPr/>
        </p:nvCxnSpPr>
        <p:spPr>
          <a:xfrm>
            <a:off x="3385133" y="3771717"/>
            <a:ext cx="2035166" cy="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96" name="Google Shape;96;p4"/>
          <p:cNvCxnSpPr>
            <a:stCxn id="90" idx="2"/>
          </p:cNvCxnSpPr>
          <p:nvPr/>
        </p:nvCxnSpPr>
        <p:spPr>
          <a:xfrm>
            <a:off x="4574956" y="3360737"/>
            <a:ext cx="0" cy="41100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97" name="Google Shape;97;p4"/>
          <p:cNvSpPr txBox="1"/>
          <p:nvPr/>
        </p:nvSpPr>
        <p:spPr>
          <a:xfrm>
            <a:off x="684164" y="4679660"/>
            <a:ext cx="3084723" cy="1077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6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Descriptive Statistics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600" dirty="0">
                <a:solidFill>
                  <a:schemeClr val="dk1"/>
                </a:solidFill>
              </a:rPr>
              <a:t>Box Plots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600" dirty="0">
                <a:solidFill>
                  <a:schemeClr val="dk1"/>
                </a:solidFill>
              </a:rPr>
              <a:t>Scatter Plots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600" dirty="0">
                <a:solidFill>
                  <a:schemeClr val="dk1"/>
                </a:solidFill>
              </a:rPr>
              <a:t>Line Plots</a:t>
            </a:r>
            <a:endParaRPr dirty="0"/>
          </a:p>
        </p:txBody>
      </p:sp>
      <p:sp>
        <p:nvSpPr>
          <p:cNvPr id="98" name="Google Shape;98;p4"/>
          <p:cNvSpPr txBox="1"/>
          <p:nvPr/>
        </p:nvSpPr>
        <p:spPr>
          <a:xfrm>
            <a:off x="5192551" y="4679660"/>
            <a:ext cx="3084723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6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Inferential Statistics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600" dirty="0">
                <a:solidFill>
                  <a:schemeClr val="dk1"/>
                </a:solidFill>
              </a:rPr>
              <a:t>Regression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600" dirty="0">
                <a:solidFill>
                  <a:schemeClr val="dk1"/>
                </a:solidFill>
              </a:rPr>
              <a:t>Correlation</a:t>
            </a:r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3F233F-4C99-5247-95D3-1888A8B4EB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736" y="276328"/>
            <a:ext cx="8136874" cy="1292662"/>
          </a:xfrm>
        </p:spPr>
        <p:txBody>
          <a:bodyPr/>
          <a:lstStyle/>
          <a:p>
            <a:pPr algn="ctr"/>
            <a:r>
              <a:rPr lang="en-US" sz="2800" dirty="0"/>
              <a:t>Summary of Dataset Used</a:t>
            </a:r>
            <a:br>
              <a:rPr lang="en-US" sz="2800" dirty="0"/>
            </a:br>
            <a:r>
              <a:rPr lang="en-US" sz="2800" dirty="0"/>
              <a:t>Columns &amp; Descriptive Statistics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AA0527-BC42-4D4F-AFFB-968A755EF6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736" y="1479663"/>
            <a:ext cx="4031218" cy="4705002"/>
          </a:xfrm>
        </p:spPr>
        <p:txBody>
          <a:bodyPr numCol="1">
            <a:noAutofit/>
          </a:bodyPr>
          <a:lstStyle/>
          <a:p>
            <a:pPr marL="0" indent="0"/>
            <a:r>
              <a:rPr lang="en-US" sz="1800" dirty="0"/>
              <a:t>The analysis is based on 15.157 </a:t>
            </a:r>
            <a:r>
              <a:rPr lang="en-US" sz="1800" b="1" dirty="0"/>
              <a:t>Volkswagen </a:t>
            </a:r>
            <a:r>
              <a:rPr lang="en-US" sz="1800" dirty="0"/>
              <a:t>used car sales between the years of </a:t>
            </a:r>
            <a:r>
              <a:rPr lang="en-US" sz="1800" b="1" dirty="0"/>
              <a:t>2000 and 2020</a:t>
            </a:r>
            <a:r>
              <a:rPr lang="en-US" sz="1800" dirty="0"/>
              <a:t>.  The dataset has the below variables: </a:t>
            </a:r>
          </a:p>
          <a:p>
            <a:pPr marL="0" indent="0"/>
            <a:endParaRPr lang="en-US" sz="1176" dirty="0"/>
          </a:p>
          <a:p>
            <a:r>
              <a:rPr lang="en-US" sz="1200" dirty="0"/>
              <a:t>Price (continuous): Sale price of car</a:t>
            </a:r>
          </a:p>
          <a:p>
            <a:r>
              <a:rPr lang="en-US" sz="1200" dirty="0"/>
              <a:t>Model (categorical): Model of car</a:t>
            </a:r>
          </a:p>
          <a:p>
            <a:r>
              <a:rPr lang="en-US" sz="1200" dirty="0"/>
              <a:t>Year (continuous): Model year of car</a:t>
            </a:r>
          </a:p>
          <a:p>
            <a:r>
              <a:rPr lang="en-US" sz="1200" dirty="0"/>
              <a:t>Transmission Type (categorical): Transmission system of car</a:t>
            </a:r>
          </a:p>
          <a:p>
            <a:r>
              <a:rPr lang="en-US" sz="1200" dirty="0"/>
              <a:t>Mileage (continuous): Miles on car odometer when sold</a:t>
            </a:r>
            <a:endParaRPr lang="en-US" sz="1200" dirty="0">
              <a:solidFill>
                <a:srgbClr val="000000">
                  <a:lumMod val="85000"/>
                  <a:lumOff val="15000"/>
                </a:srgbClr>
              </a:solidFill>
            </a:endParaRPr>
          </a:p>
          <a:p>
            <a:pPr lvl="0">
              <a:buClr>
                <a:srgbClr val="9BAFB5"/>
              </a:buClr>
            </a:pPr>
            <a:r>
              <a:rPr lang="en-US" sz="1200" dirty="0">
                <a:solidFill>
                  <a:srgbClr val="000000">
                    <a:lumMod val="85000"/>
                    <a:lumOff val="15000"/>
                  </a:srgbClr>
                </a:solidFill>
              </a:rPr>
              <a:t>Fuel Type (categorical): Fuel system of car</a:t>
            </a:r>
          </a:p>
          <a:p>
            <a:pPr lvl="0">
              <a:buClr>
                <a:srgbClr val="9BAFB5"/>
              </a:buClr>
            </a:pPr>
            <a:r>
              <a:rPr lang="en-US" sz="1200" dirty="0">
                <a:solidFill>
                  <a:srgbClr val="000000">
                    <a:lumMod val="85000"/>
                    <a:lumOff val="15000"/>
                  </a:srgbClr>
                </a:solidFill>
              </a:rPr>
              <a:t>Tax (continuous): Sales tax of car</a:t>
            </a:r>
          </a:p>
          <a:p>
            <a:pPr lvl="0">
              <a:buClr>
                <a:srgbClr val="9BAFB5"/>
              </a:buClr>
            </a:pPr>
            <a:r>
              <a:rPr lang="en-US" sz="1200" dirty="0">
                <a:solidFill>
                  <a:srgbClr val="000000">
                    <a:lumMod val="85000"/>
                    <a:lumOff val="15000"/>
                  </a:srgbClr>
                </a:solidFill>
              </a:rPr>
              <a:t>MPG (continuous): Miles the car can be driven with a gallon of fuel</a:t>
            </a:r>
          </a:p>
          <a:p>
            <a:pPr lvl="0">
              <a:buClr>
                <a:srgbClr val="9BAFB5"/>
              </a:buClr>
            </a:pPr>
            <a:r>
              <a:rPr lang="en-US" sz="1200" dirty="0">
                <a:solidFill>
                  <a:srgbClr val="000000">
                    <a:lumMod val="85000"/>
                    <a:lumOff val="15000"/>
                  </a:srgbClr>
                </a:solidFill>
              </a:rPr>
              <a:t>Engine Size (continuous): Size of car engine in liters</a:t>
            </a:r>
          </a:p>
          <a:p>
            <a:pPr lvl="0">
              <a:buClr>
                <a:srgbClr val="9BAFB5"/>
              </a:buClr>
            </a:pPr>
            <a:endParaRPr lang="en-US" sz="1176" dirty="0">
              <a:solidFill>
                <a:srgbClr val="000000">
                  <a:lumMod val="85000"/>
                  <a:lumOff val="15000"/>
                </a:srgbClr>
              </a:solidFill>
            </a:endParaRPr>
          </a:p>
          <a:p>
            <a:pPr lvl="0">
              <a:buClr>
                <a:srgbClr val="9BAFB5"/>
              </a:buClr>
            </a:pPr>
            <a:endParaRPr lang="en-US" sz="1176" dirty="0">
              <a:solidFill>
                <a:srgbClr val="000000">
                  <a:lumMod val="85000"/>
                  <a:lumOff val="15000"/>
                </a:srgbClr>
              </a:solidFill>
            </a:endParaRPr>
          </a:p>
          <a:p>
            <a:pPr marL="0" lvl="0" indent="0"/>
            <a:r>
              <a:rPr lang="en-US" sz="1800" dirty="0"/>
              <a:t>There were no null values in any of the fields so we did not do any cleansing to start with.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933C39-BE1F-1343-968C-36AB4EE5E7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8132" y="1479663"/>
            <a:ext cx="3707794" cy="18243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CDD5463-F4BB-4E4B-B99E-1CB49AC3C0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8132" y="3611603"/>
            <a:ext cx="3707794" cy="2668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9487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86A706-5350-5342-BAF9-31774CE59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Histogram of Car Prices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15C81B4-FBDA-D842-A474-3419B80E7C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662" r="50280"/>
          <a:stretch/>
        </p:blipFill>
        <p:spPr>
          <a:xfrm>
            <a:off x="1251304" y="1142014"/>
            <a:ext cx="6458829" cy="42635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0012587-3049-5B43-A3BF-FB9D8291839C}"/>
              </a:ext>
            </a:extLst>
          </p:cNvPr>
          <p:cNvSpPr/>
          <p:nvPr/>
        </p:nvSpPr>
        <p:spPr>
          <a:xfrm>
            <a:off x="390857" y="5518317"/>
            <a:ext cx="767248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Helvetica Neue" panose="02000503000000020004" pitchFamily="2" charset="0"/>
              </a:rPr>
              <a:t>The histogram shows an asymmetric distribution of car prices.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Helvetica Neue" panose="02000503000000020004" pitchFamily="2" charset="0"/>
              </a:rPr>
              <a:t>Car prices are mostly between 10.000 and 20.000.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Helvetica Neue" panose="02000503000000020004" pitchFamily="2" charset="0"/>
              </a:rPr>
              <a:t>The car price histogram is significantly left skewed.</a:t>
            </a:r>
          </a:p>
        </p:txBody>
      </p:sp>
    </p:spTree>
    <p:extLst>
      <p:ext uri="{BB962C8B-B14F-4D97-AF65-F5344CB8AC3E}">
        <p14:creationId xmlns:p14="http://schemas.microsoft.com/office/powerpoint/2010/main" val="36260043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86A706-5350-5342-BAF9-31774CE59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 Matrix of Variables</a:t>
            </a:r>
          </a:p>
        </p:txBody>
      </p:sp>
      <p:sp>
        <p:nvSpPr>
          <p:cNvPr id="4" name="Google Shape;90;p4">
            <a:extLst>
              <a:ext uri="{FF2B5EF4-FFF2-40B4-BE49-F238E27FC236}">
                <a16:creationId xmlns:a16="http://schemas.microsoft.com/office/drawing/2014/main" id="{7634207D-0E51-AA4D-AC30-D87D92BF03F0}"/>
              </a:ext>
            </a:extLst>
          </p:cNvPr>
          <p:cNvSpPr/>
          <p:nvPr/>
        </p:nvSpPr>
        <p:spPr>
          <a:xfrm>
            <a:off x="171450" y="1014153"/>
            <a:ext cx="8618537" cy="2363210"/>
          </a:xfrm>
          <a:prstGeom prst="rect">
            <a:avLst/>
          </a:prstGeom>
          <a:solidFill>
            <a:srgbClr val="F2F2F2">
              <a:alpha val="84705"/>
            </a:srgbClr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-US" sz="1800" b="1" dirty="0"/>
              <a:t>Model year is the top factor determining the prices.</a:t>
            </a:r>
          </a:p>
          <a:p>
            <a:r>
              <a:rPr lang="en-US" sz="1800" dirty="0"/>
              <a:t>Year and engine size are the </a:t>
            </a:r>
            <a:r>
              <a:rPr lang="en-US" sz="1800" b="1" dirty="0"/>
              <a:t>top positively correlated </a:t>
            </a:r>
            <a:r>
              <a:rPr lang="en-US" sz="1800" dirty="0"/>
              <a:t>data points when determining the prices.</a:t>
            </a:r>
          </a:p>
          <a:p>
            <a:r>
              <a:rPr lang="en-US" sz="1800" dirty="0"/>
              <a:t>Mileage and MPG are the </a:t>
            </a:r>
            <a:r>
              <a:rPr lang="en-US" sz="1800" b="1" dirty="0"/>
              <a:t>top negatively correlated </a:t>
            </a:r>
            <a:r>
              <a:rPr lang="en-US" sz="1800" dirty="0"/>
              <a:t>data points when determining the prices.</a:t>
            </a:r>
          </a:p>
          <a:p>
            <a:r>
              <a:rPr lang="en-US" sz="1800" dirty="0"/>
              <a:t>Looking at the whole dataset we can see the </a:t>
            </a:r>
            <a:r>
              <a:rPr lang="en-US" sz="1800" b="1" dirty="0"/>
              <a:t>highest correlation is between mileage and year</a:t>
            </a:r>
            <a:r>
              <a:rPr lang="en-US" sz="1800" dirty="0"/>
              <a:t> and the correlation is negative.</a:t>
            </a:r>
            <a:endParaRPr lang="en-US" sz="1800" b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217D5C9-72E7-864C-A75C-9225D8756E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" y="3541842"/>
            <a:ext cx="8618537" cy="2721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6011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5"/>
          <p:cNvSpPr txBox="1">
            <a:spLocks noGrp="1"/>
          </p:cNvSpPr>
          <p:nvPr>
            <p:ph type="title"/>
          </p:nvPr>
        </p:nvSpPr>
        <p:spPr>
          <a:xfrm>
            <a:off x="171451" y="230188"/>
            <a:ext cx="8618537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en-US" sz="1600" dirty="0"/>
              <a:t>We were able to see that automatic cars, cars with larger engines, hybrid cars, and California, </a:t>
            </a:r>
            <a:r>
              <a:rPr lang="en-US" sz="1600" dirty="0" err="1"/>
              <a:t>Caravelle</a:t>
            </a:r>
            <a:r>
              <a:rPr lang="en-US" sz="1600" dirty="0"/>
              <a:t>, </a:t>
            </a:r>
            <a:r>
              <a:rPr lang="en-US" sz="1600" dirty="0" err="1"/>
              <a:t>Touareg</a:t>
            </a:r>
            <a:r>
              <a:rPr lang="en-US" sz="1600" dirty="0"/>
              <a:t> models have higher prices.</a:t>
            </a:r>
          </a:p>
        </p:txBody>
      </p:sp>
      <p:cxnSp>
        <p:nvCxnSpPr>
          <p:cNvPr id="104" name="Google Shape;104;p5"/>
          <p:cNvCxnSpPr/>
          <p:nvPr/>
        </p:nvCxnSpPr>
        <p:spPr>
          <a:xfrm>
            <a:off x="182468" y="6453336"/>
            <a:ext cx="8784976" cy="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9" name="Google Shape;109;p5"/>
          <p:cNvSpPr txBox="1"/>
          <p:nvPr/>
        </p:nvSpPr>
        <p:spPr>
          <a:xfrm>
            <a:off x="285363" y="5177644"/>
            <a:ext cx="8579186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dirty="0"/>
              <a:t>Amarok, </a:t>
            </a:r>
            <a:r>
              <a:rPr lang="en-US" dirty="0" err="1"/>
              <a:t>Arteon</a:t>
            </a:r>
            <a:r>
              <a:rPr lang="en-US" dirty="0"/>
              <a:t> and Tiguan </a:t>
            </a:r>
            <a:r>
              <a:rPr lang="en-US" dirty="0" err="1"/>
              <a:t>Allspace</a:t>
            </a:r>
            <a:r>
              <a:rPr lang="en-US" dirty="0"/>
              <a:t> are other highly priced models.</a:t>
            </a:r>
          </a:p>
          <a:p>
            <a:r>
              <a:rPr lang="en-US" dirty="0"/>
              <a:t>Average prices of most popular models | Golf: $16.7k, Polo: $11.3k, Tiguan: $21.6k</a:t>
            </a:r>
          </a:p>
          <a:p>
            <a:r>
              <a:rPr lang="en-US" dirty="0"/>
              <a:t>3.0 engine and </a:t>
            </a:r>
            <a:r>
              <a:rPr lang="en-US" dirty="0" err="1"/>
              <a:t>Touareg</a:t>
            </a:r>
            <a:r>
              <a:rPr lang="en-US" dirty="0"/>
              <a:t> car model had high price variety.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B40CE6B-723C-0A45-B827-70C2D68AF7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90" y="966041"/>
            <a:ext cx="2700936" cy="176031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D15883D-84AD-4E43-834B-11419C782E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9239" y="966041"/>
            <a:ext cx="2624748" cy="171065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8A9A092-151C-2043-B0E9-4DF708D0AE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28114" y="966041"/>
            <a:ext cx="2700937" cy="176031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B67E6F0-5B47-584C-92B3-1CF0454F39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2468" y="2868133"/>
            <a:ext cx="8430437" cy="2068421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5"/>
          <p:cNvSpPr txBox="1">
            <a:spLocks noGrp="1"/>
          </p:cNvSpPr>
          <p:nvPr>
            <p:ph type="title"/>
          </p:nvPr>
        </p:nvSpPr>
        <p:spPr>
          <a:xfrm>
            <a:off x="171451" y="230188"/>
            <a:ext cx="8618537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en-US" sz="1600" dirty="0"/>
              <a:t>Mileage and MPG are negatively correlated with price as we can also confirm on these scatterplots.</a:t>
            </a:r>
          </a:p>
        </p:txBody>
      </p:sp>
      <p:cxnSp>
        <p:nvCxnSpPr>
          <p:cNvPr id="104" name="Google Shape;104;p5"/>
          <p:cNvCxnSpPr/>
          <p:nvPr/>
        </p:nvCxnSpPr>
        <p:spPr>
          <a:xfrm>
            <a:off x="182468" y="6453336"/>
            <a:ext cx="8784976" cy="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5A328156-7DD8-C746-8C96-EB1AD7FE44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432" y="1123035"/>
            <a:ext cx="3959889" cy="258444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2256291-09B8-A042-8E21-991FC6C25C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4107" y="1123035"/>
            <a:ext cx="3973359" cy="2584441"/>
          </a:xfrm>
          <a:prstGeom prst="rect">
            <a:avLst/>
          </a:prstGeom>
        </p:spPr>
      </p:pic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AB596FAF-114C-C045-B2F7-CFA0CFF01F9F}"/>
              </a:ext>
            </a:extLst>
          </p:cNvPr>
          <p:cNvSpPr txBox="1">
            <a:spLocks/>
          </p:cNvSpPr>
          <p:nvPr/>
        </p:nvSpPr>
        <p:spPr>
          <a:xfrm>
            <a:off x="4480719" y="3838423"/>
            <a:ext cx="4046748" cy="7510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Mileage is negatively correlated with price</a:t>
            </a:r>
          </a:p>
          <a:p>
            <a:r>
              <a:rPr lang="en-US" dirty="0"/>
              <a:t>Higher mileage means that the car would have more wear and tear over the years.</a:t>
            </a:r>
          </a:p>
          <a:p>
            <a:r>
              <a:rPr lang="en-US" dirty="0"/>
              <a:t>A closer look to the scatter plot supports the negative correlation.</a:t>
            </a:r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86B91ED1-C2F1-4E4A-88AC-C02C07B649B1}"/>
              </a:ext>
            </a:extLst>
          </p:cNvPr>
          <p:cNvSpPr txBox="1">
            <a:spLocks/>
          </p:cNvSpPr>
          <p:nvPr/>
        </p:nvSpPr>
        <p:spPr>
          <a:xfrm>
            <a:off x="342372" y="3870781"/>
            <a:ext cx="4046748" cy="7510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MPG is negatively correlated with price.</a:t>
            </a:r>
          </a:p>
          <a:p>
            <a:r>
              <a:rPr lang="en-US" b="1" dirty="0"/>
              <a:t>Highly priced luxury cars such as SUVs are known to have lower MPG</a:t>
            </a:r>
          </a:p>
          <a:p>
            <a:r>
              <a:rPr lang="en-US" dirty="0"/>
              <a:t>A closer look to the scatter plot supports the strong negative correlation.</a:t>
            </a:r>
          </a:p>
        </p:txBody>
      </p:sp>
    </p:spTree>
    <p:extLst>
      <p:ext uri="{BB962C8B-B14F-4D97-AF65-F5344CB8AC3E}">
        <p14:creationId xmlns:p14="http://schemas.microsoft.com/office/powerpoint/2010/main" val="1128715136"/>
      </p:ext>
    </p:extLst>
  </p:cSld>
  <p:clrMapOvr>
    <a:masterClrMapping/>
  </p:clrMapOvr>
</p:sld>
</file>

<file path=ppt/theme/theme1.xml><?xml version="1.0" encoding="utf-8"?>
<a:theme xmlns:a="http://schemas.openxmlformats.org/drawingml/2006/main" name="Synergy_CF_YNR002">
  <a:themeElements>
    <a:clrScheme name="Current">
      <a:dk1>
        <a:srgbClr val="002C46"/>
      </a:dk1>
      <a:lt1>
        <a:srgbClr val="FFFFFF"/>
      </a:lt1>
      <a:dk2>
        <a:srgbClr val="FBC14E"/>
      </a:dk2>
      <a:lt2>
        <a:srgbClr val="879C16"/>
      </a:lt2>
      <a:accent1>
        <a:srgbClr val="99AABE"/>
      </a:accent1>
      <a:accent2>
        <a:srgbClr val="406085"/>
      </a:accent2>
      <a:accent3>
        <a:srgbClr val="002C46"/>
      </a:accent3>
      <a:accent4>
        <a:srgbClr val="FBC14E"/>
      </a:accent4>
      <a:accent5>
        <a:srgbClr val="379BBD"/>
      </a:accent5>
      <a:accent6>
        <a:srgbClr val="808080"/>
      </a:accent6>
      <a:hlink>
        <a:srgbClr val="002C46"/>
      </a:hlink>
      <a:folHlink>
        <a:srgbClr val="FBC14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Synergy_CF_YNR002">
  <a:themeElements>
    <a:clrScheme name="Current">
      <a:dk1>
        <a:srgbClr val="002C46"/>
      </a:dk1>
      <a:lt1>
        <a:srgbClr val="FFFFFF"/>
      </a:lt1>
      <a:dk2>
        <a:srgbClr val="FBC14E"/>
      </a:dk2>
      <a:lt2>
        <a:srgbClr val="879C16"/>
      </a:lt2>
      <a:accent1>
        <a:srgbClr val="99AABE"/>
      </a:accent1>
      <a:accent2>
        <a:srgbClr val="406085"/>
      </a:accent2>
      <a:accent3>
        <a:srgbClr val="002C46"/>
      </a:accent3>
      <a:accent4>
        <a:srgbClr val="FBC14E"/>
      </a:accent4>
      <a:accent5>
        <a:srgbClr val="379BBD"/>
      </a:accent5>
      <a:accent6>
        <a:srgbClr val="808080"/>
      </a:accent6>
      <a:hlink>
        <a:srgbClr val="002C46"/>
      </a:hlink>
      <a:folHlink>
        <a:srgbClr val="FBC14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000000"/>
      </a:lt2>
      <a:accent1>
        <a:srgbClr val="FFFFFF"/>
      </a:accent1>
      <a:accent2>
        <a:srgbClr val="D0D0D0"/>
      </a:accent2>
      <a:accent3>
        <a:srgbClr val="FFFFFF"/>
      </a:accent3>
      <a:accent4>
        <a:srgbClr val="000000"/>
      </a:accent4>
      <a:accent5>
        <a:srgbClr val="FFFFFF"/>
      </a:accent5>
      <a:accent6>
        <a:srgbClr val="BCBCBC"/>
      </a:accent6>
      <a:hlink>
        <a:srgbClr val="909090"/>
      </a:hlink>
      <a:folHlink>
        <a:srgbClr val="0000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248</TotalTime>
  <Words>670</Words>
  <Application>Microsoft Macintosh PowerPoint</Application>
  <PresentationFormat>Custom</PresentationFormat>
  <Paragraphs>65</Paragraphs>
  <Slides>10</Slides>
  <Notes>4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Arial</vt:lpstr>
      <vt:lpstr>Gill Sans MT</vt:lpstr>
      <vt:lpstr>Helvetica Neue</vt:lpstr>
      <vt:lpstr>Quattrocento Sans</vt:lpstr>
      <vt:lpstr>Synergy_CF_YNR002</vt:lpstr>
      <vt:lpstr>1_Synergy_CF_YNR002</vt:lpstr>
      <vt:lpstr>Parcel</vt:lpstr>
      <vt:lpstr>TCLayout.ActiveDocument.1</vt:lpstr>
      <vt:lpstr>Volkswagen used car market insights and predictions</vt:lpstr>
      <vt:lpstr>What are the top 3 data points that impact the used Volkswagen car prices in the market?</vt:lpstr>
      <vt:lpstr>Regression – Key Insights</vt:lpstr>
      <vt:lpstr>We applied Descriptive and Inferential statistics to uncover which metrics could be impacting the used car prices</vt:lpstr>
      <vt:lpstr>Summary of Dataset Used Columns &amp; Descriptive Statistics Summary</vt:lpstr>
      <vt:lpstr>Histogram of Car Prices</vt:lpstr>
      <vt:lpstr>Correlation Matrix of Variables</vt:lpstr>
      <vt:lpstr>We were able to see that automatic cars, cars with larger engines, hybrid cars, and California, Caravelle, Touareg models have higher prices.</vt:lpstr>
      <vt:lpstr>Mileage and MPG are negatively correlated with price as we can also confirm on these scatterplots.</vt:lpstr>
      <vt:lpstr>APPENDIX: SCATTERPLOT OF ALL CONTINUOUS VARIABLES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Southern Water Corp – Technical Presentation</dc:title>
  <dc:creator>Chris Hui</dc:creator>
  <cp:lastModifiedBy>Hande Utku</cp:lastModifiedBy>
  <cp:revision>24</cp:revision>
  <dcterms:created xsi:type="dcterms:W3CDTF">2015-09-14T11:37:31Z</dcterms:created>
  <dcterms:modified xsi:type="dcterms:W3CDTF">2020-10-05T20:15:57Z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itle">
    <vt:lpwstr>Title</vt:lpwstr>
  </property>
  <property fmtid="{D5CDD505-2E9C-101B-9397-08002B2CF9AE}" pid="3" name="Final">
    <vt:bool>false</vt:bool>
  </property>
  <property fmtid="{D5CDD505-2E9C-101B-9397-08002B2CF9AE}" pid="4" name="Event">
    <vt:lpwstr/>
  </property>
  <property fmtid="{D5CDD505-2E9C-101B-9397-08002B2CF9AE}" pid="5" name="Delivery Date">
    <vt:lpwstr>Date</vt:lpwstr>
  </property>
  <property fmtid="{D5CDD505-2E9C-101B-9397-08002B2CF9AE}" pid="6" name="Office2010EditCount">
    <vt:lpwstr>1</vt:lpwstr>
  </property>
  <property fmtid="{D5CDD505-2E9C-101B-9397-08002B2CF9AE}" pid="7" name="Office2003EditCount">
    <vt:lpwstr>0</vt:lpwstr>
  </property>
  <property fmtid="{D5CDD505-2E9C-101B-9397-08002B2CF9AE}" pid="8" name="LastEditedOfficeVersion">
    <vt:lpwstr>Office2010</vt:lpwstr>
  </property>
  <property fmtid="{D5CDD505-2E9C-101B-9397-08002B2CF9AE}" pid="9" name="Office2010WasSaved">
    <vt:lpwstr>1</vt:lpwstr>
  </property>
  <property fmtid="{D5CDD505-2E9C-101B-9397-08002B2CF9AE}" pid="10" name="DocID">
    <vt:lpwstr>Doc ID</vt:lpwstr>
  </property>
  <property fmtid="{D5CDD505-2E9C-101B-9397-08002B2CF9AE}" pid="11" name="MSIP_Label_97c7b3fc-4128-41ae-86b4-e4b1b1ae5e15_Enabled">
    <vt:lpwstr>True</vt:lpwstr>
  </property>
  <property fmtid="{D5CDD505-2E9C-101B-9397-08002B2CF9AE}" pid="12" name="MSIP_Label_97c7b3fc-4128-41ae-86b4-e4b1b1ae5e15_SiteId">
    <vt:lpwstr>97160e56-eb00-44fe-b31d-0d6d351c636d</vt:lpwstr>
  </property>
  <property fmtid="{D5CDD505-2E9C-101B-9397-08002B2CF9AE}" pid="13" name="MSIP_Label_97c7b3fc-4128-41ae-86b4-e4b1b1ae5e15_Owner">
    <vt:lpwstr>Chris.Hui@origin.com.au</vt:lpwstr>
  </property>
  <property fmtid="{D5CDD505-2E9C-101B-9397-08002B2CF9AE}" pid="14" name="MSIP_Label_97c7b3fc-4128-41ae-86b4-e4b1b1ae5e15_SetDate">
    <vt:lpwstr>2019-06-30T23:39:24.8162734Z</vt:lpwstr>
  </property>
  <property fmtid="{D5CDD505-2E9C-101B-9397-08002B2CF9AE}" pid="15" name="MSIP_Label_97c7b3fc-4128-41ae-86b4-e4b1b1ae5e15_Name">
    <vt:lpwstr>General</vt:lpwstr>
  </property>
  <property fmtid="{D5CDD505-2E9C-101B-9397-08002B2CF9AE}" pid="16" name="MSIP_Label_97c7b3fc-4128-41ae-86b4-e4b1b1ae5e15_Application">
    <vt:lpwstr>Microsoft Azure Information Protection</vt:lpwstr>
  </property>
  <property fmtid="{D5CDD505-2E9C-101B-9397-08002B2CF9AE}" pid="17" name="MSIP_Label_97c7b3fc-4128-41ae-86b4-e4b1b1ae5e15_ActionId">
    <vt:lpwstr>d3fbac77-f25a-4694-bf90-8d76f690b9b8</vt:lpwstr>
  </property>
  <property fmtid="{D5CDD505-2E9C-101B-9397-08002B2CF9AE}" pid="18" name="MSIP_Label_97c7b3fc-4128-41ae-86b4-e4b1b1ae5e15_Extended_MSFT_Method">
    <vt:lpwstr>Automatic</vt:lpwstr>
  </property>
  <property fmtid="{D5CDD505-2E9C-101B-9397-08002B2CF9AE}" pid="19" name="Sensitivity">
    <vt:lpwstr>General</vt:lpwstr>
  </property>
</Properties>
</file>